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2" r:id="rId3"/>
    <p:sldId id="296" r:id="rId4"/>
    <p:sldId id="299" r:id="rId5"/>
    <p:sldId id="298" r:id="rId6"/>
    <p:sldId id="297" r:id="rId7"/>
    <p:sldId id="285" r:id="rId8"/>
    <p:sldId id="300" r:id="rId9"/>
    <p:sldId id="286" r:id="rId10"/>
    <p:sldId id="301" r:id="rId11"/>
    <p:sldId id="288" r:id="rId12"/>
    <p:sldId id="295" r:id="rId13"/>
    <p:sldId id="289" r:id="rId14"/>
    <p:sldId id="294" r:id="rId15"/>
    <p:sldId id="30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D05B3-4075-4B93-9502-2C4FD996DC8E}" v="250" dt="2022-11-09T18:35:56.247"/>
    <p1510:client id="{6B464C9B-DA98-4A6D-9A5B-D5F9880545B2}" v="1184" dt="2022-11-09T18:14:36.730"/>
    <p1510:client id="{776774A8-6EB7-4B35-9F34-185D521B5D0D}" v="510" dt="2022-11-09T19:49:14.170"/>
    <p1510:client id="{C295FCF9-EC0C-44BE-9323-1AEA0095DF42}" v="119" dt="2022-11-09T19:49:03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3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Rate vs. Elo Rating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Sheet1!$D$2:$D$6</c:f>
              <c:numCache>
                <c:formatCode>General</c:formatCode>
                <c:ptCount val="5"/>
                <c:pt idx="0">
                  <c:v>600</c:v>
                </c:pt>
                <c:pt idx="1">
                  <c:v>700</c:v>
                </c:pt>
                <c:pt idx="2">
                  <c:v>1000</c:v>
                </c:pt>
                <c:pt idx="3">
                  <c:v>1300</c:v>
                </c:pt>
                <c:pt idx="4">
                  <c:v>1500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8</c:v>
                </c:pt>
                <c:pt idx="1">
                  <c:v>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F0-41E9-89B1-4D27E3A14527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Losses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Sheet1!$D$2:$D$6</c:f>
              <c:numCache>
                <c:formatCode>General</c:formatCode>
                <c:ptCount val="5"/>
                <c:pt idx="0">
                  <c:v>600</c:v>
                </c:pt>
                <c:pt idx="1">
                  <c:v>700</c:v>
                </c:pt>
                <c:pt idx="2">
                  <c:v>1000</c:v>
                </c:pt>
                <c:pt idx="3">
                  <c:v>1300</c:v>
                </c:pt>
                <c:pt idx="4">
                  <c:v>1500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F0-41E9-89B1-4D27E3A14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6320888"/>
        <c:axId val="466321848"/>
      </c:barChart>
      <c:catAx>
        <c:axId val="466320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Elo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21848"/>
        <c:crosses val="autoZero"/>
        <c:auto val="1"/>
        <c:lblAlgn val="ctr"/>
        <c:lblOffset val="100"/>
        <c:noMultiLvlLbl val="0"/>
      </c:catAx>
      <c:valAx>
        <c:axId val="46632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20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Sheet1!$A$2:$A$11</cx:f>
        <cx:lvl ptCount="10" formatCode="General">
          <cx:pt idx="0">0.51000000000000001</cx:pt>
          <cx:pt idx="1">0.34000000000000002</cx:pt>
          <cx:pt idx="2">0.32000000000000001</cx:pt>
          <cx:pt idx="3">0.28999999999999998</cx:pt>
          <cx:pt idx="4">0.23999999999999999</cx:pt>
          <cx:pt idx="5">0.23999999999999999</cx:pt>
          <cx:pt idx="6">0.22</cx:pt>
          <cx:pt idx="7">0.17000000000000001</cx:pt>
          <cx:pt idx="8">0.23999999999999999</cx:pt>
          <cx:pt idx="9">0.23000000000000001</cx:pt>
        </cx:lvl>
      </cx:numDim>
    </cx:data>
  </cx:chartData>
  <cx:chart>
    <cx:title pos="t" align="ctr" overlay="0">
      <cx:tx>
        <cx:txData>
          <cx:v>A.I. Time to Move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A.I. Time to Move</a:t>
          </a:r>
        </a:p>
      </cx:txPr>
    </cx:title>
    <cx:plotArea>
      <cx:plotAreaRegion>
        <cx:series layoutId="clusteredColumn" uniqueId="{58A638F7-DE3A-422A-9CC7-E200C55D6B99}"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Time (s)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Time (s)</a:t>
              </a:r>
            </a:p>
          </cx:txPr>
        </cx:title>
        <cx:tickLabels/>
      </cx:axis>
      <cx:axis id="1">
        <cx:valScaling/>
        <cx:title>
          <cx:tx>
            <cx:txData>
              <cx:v>Number of Moves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Number of Moves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AB4D8-AFB8-46A0-9AE2-8FDD26A2647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F0D01-9E14-4357-A08D-39E2B2A13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_6CCEB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 fontScale="90000"/>
          </a:bodyPr>
          <a:lstStyle/>
          <a:p>
            <a:r>
              <a:rPr lang="en-US"/>
              <a:t>ECEN 404 Final Presentation</a:t>
            </a:r>
            <a:br>
              <a:rPr lang="en-US"/>
            </a:br>
            <a:r>
              <a:rPr lang="en-US"/>
              <a:t>Team 15: Rogue Chess App</a:t>
            </a:r>
            <a:br>
              <a:rPr lang="en-US"/>
            </a:br>
            <a:r>
              <a:rPr lang="en-US" sz="2700"/>
              <a:t>Jose Herrera, Travis Head</a:t>
            </a:r>
            <a:br>
              <a:rPr lang="en-US" sz="2700"/>
            </a:br>
            <a:r>
              <a:rPr lang="en-US" sz="2700"/>
              <a:t>Sponsor: Pranav Dhulipala </a:t>
            </a:r>
            <a:br>
              <a:rPr lang="en-US" sz="2700"/>
            </a:br>
            <a:r>
              <a:rPr lang="en-US" sz="2700"/>
              <a:t>TA: Eric Robles</a:t>
            </a:r>
            <a:br>
              <a:rPr lang="en-US" sz="3600"/>
            </a:br>
            <a:endParaRPr lang="en-US"/>
          </a:p>
        </p:txBody>
      </p:sp>
      <p:sp>
        <p:nvSpPr>
          <p:cNvPr id="4" name="Diagonal Stripe 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7601" y="6058297"/>
            <a:ext cx="26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About 30 seconds</a:t>
            </a:r>
          </a:p>
        </p:txBody>
      </p:sp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C2A6-BF57-8F7C-5FF1-FDE231E3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System 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9BE091-0F14-A86A-C65D-9EF60C65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52" r="18089" b="-256"/>
          <a:stretch/>
        </p:blipFill>
        <p:spPr>
          <a:xfrm>
            <a:off x="789154" y="1881582"/>
            <a:ext cx="2087152" cy="4087350"/>
          </a:xfrm>
        </p:spPr>
      </p:pic>
      <p:pic>
        <p:nvPicPr>
          <p:cNvPr id="3" name="Picture 4" descr="A picture containing text, electronics, display, cellphone&#10;&#10;Description automatically generated">
            <a:extLst>
              <a:ext uri="{FF2B5EF4-FFF2-40B4-BE49-F238E27FC236}">
                <a16:creationId xmlns:a16="http://schemas.microsoft.com/office/drawing/2014/main" id="{9606A461-245C-F227-8C7E-0AF7F1BC5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" t="10356" b="17799"/>
          <a:stretch/>
        </p:blipFill>
        <p:spPr>
          <a:xfrm rot="5400000">
            <a:off x="5208100" y="2819796"/>
            <a:ext cx="4209104" cy="227327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8310F40-DF88-89DC-B251-29880B267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" t="12987" b="13312"/>
          <a:stretch/>
        </p:blipFill>
        <p:spPr>
          <a:xfrm rot="5400000">
            <a:off x="2448253" y="2799830"/>
            <a:ext cx="4226893" cy="23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6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6C2-4C57-4CE7-E6EA-D18F6785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System Results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C966F8C-E01A-50DF-B60A-6B7FF791C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497835"/>
              </p:ext>
            </p:extLst>
          </p:nvPr>
        </p:nvGraphicFramePr>
        <p:xfrm>
          <a:off x="457199" y="2049463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17741563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7627589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42038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21.7MB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5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0.28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Elo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~700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~1300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7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Pieces Types 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1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Randomization </a:t>
                      </a:r>
                    </a:p>
                    <a:p>
                      <a:pPr algn="ctr"/>
                      <a:r>
                        <a:rPr lang="en-US"/>
                        <a:t>(50%, 70%, 90%)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50%, 70%, 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50%, 70%, 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39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Crashing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Single Player crashes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Crashes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4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0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0A23-3FDD-1AE2-AC61-A0EED14E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4A6D4-C72E-CF5A-91AB-9E066320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Fixing </a:t>
            </a:r>
            <a:r>
              <a:rPr lang="en-US" sz="2400" err="1"/>
              <a:t>tflite</a:t>
            </a:r>
            <a:r>
              <a:rPr lang="en-US" sz="2400"/>
              <a:t>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Update implementations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Possibly new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Reduce file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Delete unnecessary files/code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Testing for in-app movement of A.I.</a:t>
            </a:r>
          </a:p>
        </p:txBody>
      </p:sp>
    </p:spTree>
    <p:extLst>
      <p:ext uri="{BB962C8B-B14F-4D97-AF65-F5344CB8AC3E}">
        <p14:creationId xmlns:p14="http://schemas.microsoft.com/office/powerpoint/2010/main" val="5296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2655-6D44-C4DC-F308-89E4AAE0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06F49-8D58-8EEC-ED40-FBD0A27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400"/>
              <a:t>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Server concept abandoned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Directly integrated A.I. to app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lvl="1">
              <a:buFont typeface="Arial" panose="020B0604020202020204" pitchFamily="34" charset="0"/>
              <a:buChar char="•"/>
            </a:pPr>
            <a:endParaRPr lang="en-US" sz="1200"/>
          </a:p>
          <a:p>
            <a:pPr marL="457200" lvl="1" indent="0">
              <a:buNone/>
            </a:pPr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Current Status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Integration mostly 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Resolve </a:t>
            </a:r>
            <a:r>
              <a:rPr lang="en-US" sz="2400" err="1"/>
              <a:t>Tensorflow</a:t>
            </a:r>
            <a:r>
              <a:rPr lang="en-US" sz="2400"/>
              <a:t> Lite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Finish piece movement validation in app this week</a:t>
            </a:r>
          </a:p>
          <a:p>
            <a:pPr marL="457200" lvl="1" indent="0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013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2655-6D44-C4DC-F308-89E4AAE0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06F49-8D58-8EEC-ED40-FBD0A27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What we learned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A LOT about chess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App building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Machine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Data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cs typeface="Arial"/>
              </a:rPr>
              <a:t>New Programming Language</a:t>
            </a:r>
            <a:endParaRPr 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Coordination between languages</a:t>
            </a:r>
            <a:endParaRPr lang="en-US" sz="2400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2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8AEB-F3D0-9D60-D0E6-B701AAA8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1034"/>
            <a:ext cx="8229600" cy="803756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0360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699-1718-21BF-558A-2674496A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7389-68E4-82A3-B55C-C34378CA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5969"/>
            <a:ext cx="8229600" cy="4076893"/>
          </a:xfrm>
        </p:spPr>
        <p:txBody>
          <a:bodyPr/>
          <a:lstStyle/>
          <a:p>
            <a:r>
              <a:rPr lang="en-US" sz="2000"/>
              <a:t>Problem: There are many variations of the game of chess; however, after a while it can be predictable or lack of excitement.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Proposed Solution: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Develop an app of a new chess variation with a randomization factor for Android products.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Develop an AI for Single Player Mode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randomization factor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User Interface for the players interaction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Highlighted boxes to assist the player in making the next move legally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different difficulty levels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265B8B28-99AA-396A-A5CA-F17625E5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133" y="4427061"/>
            <a:ext cx="2243667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 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14176-AEDB-E677-96AC-3DFEB643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4" t="15972" r="25157" b="31122"/>
          <a:stretch/>
        </p:blipFill>
        <p:spPr>
          <a:xfrm>
            <a:off x="2900561" y="1886012"/>
            <a:ext cx="1335883" cy="272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A4E53-296B-B48F-FBE3-5280CBFFE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25" t="16111" r="25391" b="31334"/>
          <a:stretch/>
        </p:blipFill>
        <p:spPr>
          <a:xfrm>
            <a:off x="4680230" y="3154310"/>
            <a:ext cx="1343406" cy="2839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20F0D-5861-4E50-F52C-A010F8CBE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25" t="16250" r="25469" b="31335"/>
          <a:stretch/>
        </p:blipFill>
        <p:spPr>
          <a:xfrm>
            <a:off x="6513596" y="1834391"/>
            <a:ext cx="1271588" cy="2695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A95759-086D-78F2-4488-828FAC09A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70" t="15972" r="13203" b="11853"/>
          <a:stretch/>
        </p:blipFill>
        <p:spPr>
          <a:xfrm>
            <a:off x="177596" y="2828175"/>
            <a:ext cx="1832008" cy="38089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58E56E-FB7A-0619-088B-C8C82107C66A}"/>
              </a:ext>
            </a:extLst>
          </p:cNvPr>
          <p:cNvCxnSpPr/>
          <p:nvPr/>
        </p:nvCxnSpPr>
        <p:spPr>
          <a:xfrm>
            <a:off x="1040715" y="2594318"/>
            <a:ext cx="0" cy="214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6FC4CE-334F-CF20-6091-75646A1C5D11}"/>
              </a:ext>
            </a:extLst>
          </p:cNvPr>
          <p:cNvSpPr/>
          <p:nvPr/>
        </p:nvSpPr>
        <p:spPr>
          <a:xfrm>
            <a:off x="300038" y="4972049"/>
            <a:ext cx="307181" cy="389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BCBF71-55B6-85D8-04EB-7288C0C2EF1F}"/>
              </a:ext>
            </a:extLst>
          </p:cNvPr>
          <p:cNvSpPr/>
          <p:nvPr/>
        </p:nvSpPr>
        <p:spPr>
          <a:xfrm>
            <a:off x="2975572" y="5028809"/>
            <a:ext cx="1185862" cy="965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Open App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B34563-945A-47BF-89B6-CB1A6FE9669D}"/>
              </a:ext>
            </a:extLst>
          </p:cNvPr>
          <p:cNvCxnSpPr>
            <a:cxnSpLocks/>
          </p:cNvCxnSpPr>
          <p:nvPr/>
        </p:nvCxnSpPr>
        <p:spPr>
          <a:xfrm>
            <a:off x="1862877" y="2193131"/>
            <a:ext cx="505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FAF153-41AF-D1A1-D98B-089306D9C778}"/>
              </a:ext>
            </a:extLst>
          </p:cNvPr>
          <p:cNvCxnSpPr/>
          <p:nvPr/>
        </p:nvCxnSpPr>
        <p:spPr>
          <a:xfrm>
            <a:off x="2368353" y="2184953"/>
            <a:ext cx="0" cy="3343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2E6D01-8F8E-AF0B-33F5-75C9A8055AA6}"/>
              </a:ext>
            </a:extLst>
          </p:cNvPr>
          <p:cNvCxnSpPr/>
          <p:nvPr/>
        </p:nvCxnSpPr>
        <p:spPr>
          <a:xfrm>
            <a:off x="2368353" y="5511489"/>
            <a:ext cx="6072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D77576-B760-41C3-AAFF-AC39551849D4}"/>
              </a:ext>
            </a:extLst>
          </p:cNvPr>
          <p:cNvCxnSpPr/>
          <p:nvPr/>
        </p:nvCxnSpPr>
        <p:spPr>
          <a:xfrm flipV="1">
            <a:off x="3568503" y="4744034"/>
            <a:ext cx="0" cy="228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363130-01A6-D7A8-C4C4-AD1A4477226C}"/>
              </a:ext>
            </a:extLst>
          </p:cNvPr>
          <p:cNvSpPr/>
          <p:nvPr/>
        </p:nvSpPr>
        <p:spPr>
          <a:xfrm>
            <a:off x="4787250" y="1783398"/>
            <a:ext cx="1220734" cy="91440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Select Game Mode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08E64-6A33-B01A-CE52-4DA37ECA45ED}"/>
              </a:ext>
            </a:extLst>
          </p:cNvPr>
          <p:cNvCxnSpPr/>
          <p:nvPr/>
        </p:nvCxnSpPr>
        <p:spPr>
          <a:xfrm>
            <a:off x="4316422" y="2379712"/>
            <a:ext cx="452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B4AB64-1F96-9F06-4046-DD3F1B35560F}"/>
              </a:ext>
            </a:extLst>
          </p:cNvPr>
          <p:cNvCxnSpPr>
            <a:cxnSpLocks/>
          </p:cNvCxnSpPr>
          <p:nvPr/>
        </p:nvCxnSpPr>
        <p:spPr>
          <a:xfrm>
            <a:off x="5342661" y="2750344"/>
            <a:ext cx="0" cy="351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5FDDC3F-7D86-2069-3715-1AFF88E2C991}"/>
              </a:ext>
            </a:extLst>
          </p:cNvPr>
          <p:cNvSpPr/>
          <p:nvPr/>
        </p:nvSpPr>
        <p:spPr>
          <a:xfrm>
            <a:off x="6607208" y="4920741"/>
            <a:ext cx="1185862" cy="104502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Player Makes move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92B513-FC02-4DAC-1FEA-A54674A282A3}"/>
              </a:ext>
            </a:extLst>
          </p:cNvPr>
          <p:cNvCxnSpPr/>
          <p:nvPr/>
        </p:nvCxnSpPr>
        <p:spPr>
          <a:xfrm>
            <a:off x="6139542" y="5435284"/>
            <a:ext cx="374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3D1487-CF20-D334-5FA1-51716A0B9B57}"/>
              </a:ext>
            </a:extLst>
          </p:cNvPr>
          <p:cNvCxnSpPr>
            <a:cxnSpLocks/>
          </p:cNvCxnSpPr>
          <p:nvPr/>
        </p:nvCxnSpPr>
        <p:spPr>
          <a:xfrm flipV="1">
            <a:off x="7200139" y="4607219"/>
            <a:ext cx="0" cy="250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070E64-BD09-BC4A-3FF7-093346723CED}"/>
              </a:ext>
            </a:extLst>
          </p:cNvPr>
          <p:cNvSpPr/>
          <p:nvPr/>
        </p:nvSpPr>
        <p:spPr>
          <a:xfrm>
            <a:off x="8002420" y="5808823"/>
            <a:ext cx="1068106" cy="92041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When Game Over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FF28B5F-F677-7872-A055-3D03FD80E987}"/>
              </a:ext>
            </a:extLst>
          </p:cNvPr>
          <p:cNvSpPr/>
          <p:nvPr/>
        </p:nvSpPr>
        <p:spPr>
          <a:xfrm>
            <a:off x="8029471" y="1783398"/>
            <a:ext cx="1068105" cy="131836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AI or second player move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C67131-5890-075D-2F55-09D3300EA227}"/>
              </a:ext>
            </a:extLst>
          </p:cNvPr>
          <p:cNvCxnSpPr>
            <a:cxnSpLocks/>
          </p:cNvCxnSpPr>
          <p:nvPr/>
        </p:nvCxnSpPr>
        <p:spPr>
          <a:xfrm>
            <a:off x="7785184" y="2408127"/>
            <a:ext cx="217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1CFB58-B5FA-3016-B9D0-76FC40060544}"/>
              </a:ext>
            </a:extLst>
          </p:cNvPr>
          <p:cNvCxnSpPr>
            <a:cxnSpLocks/>
          </p:cNvCxnSpPr>
          <p:nvPr/>
        </p:nvCxnSpPr>
        <p:spPr>
          <a:xfrm>
            <a:off x="8471383" y="3185648"/>
            <a:ext cx="7886" cy="2011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5F8483-36DA-3A73-CD33-18DE699D3AF6}"/>
              </a:ext>
            </a:extLst>
          </p:cNvPr>
          <p:cNvCxnSpPr/>
          <p:nvPr/>
        </p:nvCxnSpPr>
        <p:spPr>
          <a:xfrm flipH="1">
            <a:off x="7899960" y="5196745"/>
            <a:ext cx="5793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CE5BD1-867E-CB60-E01C-0826425311AC}"/>
              </a:ext>
            </a:extLst>
          </p:cNvPr>
          <p:cNvCxnSpPr/>
          <p:nvPr/>
        </p:nvCxnSpPr>
        <p:spPr>
          <a:xfrm>
            <a:off x="8479269" y="5196745"/>
            <a:ext cx="0" cy="528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799F68-8CA3-8FBA-EB5D-611C20901D66}"/>
              </a:ext>
            </a:extLst>
          </p:cNvPr>
          <p:cNvCxnSpPr>
            <a:stCxn id="46" idx="1"/>
          </p:cNvCxnSpPr>
          <p:nvPr/>
        </p:nvCxnSpPr>
        <p:spPr>
          <a:xfrm flipH="1">
            <a:off x="4542536" y="6269029"/>
            <a:ext cx="3459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D7A1A4-34BD-C8D9-02AB-2B9C4755B4DF}"/>
              </a:ext>
            </a:extLst>
          </p:cNvPr>
          <p:cNvCxnSpPr/>
          <p:nvPr/>
        </p:nvCxnSpPr>
        <p:spPr>
          <a:xfrm flipV="1">
            <a:off x="4542536" y="2857500"/>
            <a:ext cx="0" cy="3411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0A2A35-EBCA-7476-1B06-59ED781E1074}"/>
              </a:ext>
            </a:extLst>
          </p:cNvPr>
          <p:cNvCxnSpPr/>
          <p:nvPr/>
        </p:nvCxnSpPr>
        <p:spPr>
          <a:xfrm flipV="1">
            <a:off x="4542536" y="2654573"/>
            <a:ext cx="244714" cy="221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DAD8E4C-27E4-EDC9-B1B4-A628B6CA6C94}"/>
              </a:ext>
            </a:extLst>
          </p:cNvPr>
          <p:cNvSpPr/>
          <p:nvPr/>
        </p:nvSpPr>
        <p:spPr>
          <a:xfrm>
            <a:off x="368221" y="1961263"/>
            <a:ext cx="1414803" cy="58498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App is installed</a:t>
            </a:r>
          </a:p>
        </p:txBody>
      </p:sp>
    </p:spTree>
    <p:extLst>
      <p:ext uri="{BB962C8B-B14F-4D97-AF65-F5344CB8AC3E}">
        <p14:creationId xmlns:p14="http://schemas.microsoft.com/office/powerpoint/2010/main" val="288256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8FE6-86C4-65EF-20B3-794E4789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 &amp; Game Functionality</a:t>
            </a:r>
            <a:br>
              <a:rPr lang="en-US"/>
            </a:br>
            <a:r>
              <a:rPr lang="en-US" sz="2200"/>
              <a:t>Jose Herrera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6472-E8CA-94B2-4FC8-77DD3C38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982" y="2049270"/>
            <a:ext cx="4298037" cy="40768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>
                <a:cs typeface="Arial"/>
              </a:rPr>
              <a:t>Android Studios Application</a:t>
            </a:r>
          </a:p>
          <a:p>
            <a:pPr lvl="1"/>
            <a:r>
              <a:rPr lang="en-US" sz="1600">
                <a:cs typeface="Arial"/>
              </a:rPr>
              <a:t>App Functions Properly </a:t>
            </a:r>
          </a:p>
          <a:p>
            <a:pPr lvl="1"/>
            <a:r>
              <a:rPr lang="en-US" sz="1600">
                <a:cs typeface="Arial"/>
              </a:rPr>
              <a:t>Does not crash when clicked </a:t>
            </a:r>
          </a:p>
          <a:p>
            <a:pPr lvl="1"/>
            <a:r>
              <a:rPr lang="en-US" sz="1600">
                <a:cs typeface="Arial"/>
              </a:rPr>
              <a:t>Make sure all the function work</a:t>
            </a:r>
          </a:p>
          <a:p>
            <a:pPr lvl="1"/>
            <a:r>
              <a:rPr lang="en-US" sz="1600">
                <a:cs typeface="Arial"/>
              </a:rPr>
              <a:t>Have the app be under 20Mb </a:t>
            </a:r>
          </a:p>
          <a:p>
            <a:r>
              <a:rPr lang="en-US" sz="1600">
                <a:cs typeface="Arial"/>
              </a:rPr>
              <a:t>User Interface</a:t>
            </a:r>
          </a:p>
          <a:p>
            <a:pPr lvl="1"/>
            <a:r>
              <a:rPr lang="en-US" sz="1600">
                <a:cs typeface="Arial"/>
              </a:rPr>
              <a:t>Graphics look readable</a:t>
            </a:r>
          </a:p>
          <a:p>
            <a:pPr lvl="1"/>
            <a:r>
              <a:rPr lang="en-US" sz="1600">
                <a:cs typeface="Arial"/>
              </a:rPr>
              <a:t>Instructional pages appear </a:t>
            </a:r>
          </a:p>
          <a:p>
            <a:pPr lvl="1"/>
            <a:r>
              <a:rPr lang="en-US" sz="1600">
                <a:cs typeface="Arial"/>
              </a:rPr>
              <a:t>Buttons function properly </a:t>
            </a:r>
          </a:p>
          <a:p>
            <a:pPr lvl="1"/>
            <a:r>
              <a:rPr lang="en-US" sz="1600">
                <a:cs typeface="Arial"/>
              </a:rPr>
              <a:t>App looks appealing to the user</a:t>
            </a:r>
          </a:p>
          <a:p>
            <a:r>
              <a:rPr lang="en-US" sz="1600">
                <a:ea typeface="+mn-lt"/>
                <a:cs typeface="+mn-lt"/>
              </a:rPr>
              <a:t>Validations</a:t>
            </a:r>
          </a:p>
          <a:p>
            <a:pPr lvl="1"/>
            <a:r>
              <a:rPr lang="en-US" sz="1600">
                <a:cs typeface="Arial"/>
              </a:rPr>
              <a:t>People reviewed the app </a:t>
            </a:r>
          </a:p>
          <a:p>
            <a:pPr lvl="1"/>
            <a:r>
              <a:rPr lang="en-US" sz="1600">
                <a:cs typeface="Arial"/>
              </a:rPr>
              <a:t>App is playable </a:t>
            </a:r>
          </a:p>
          <a:p>
            <a:pPr lvl="1"/>
            <a:r>
              <a:rPr lang="en-US" sz="1600">
                <a:cs typeface="Arial"/>
              </a:rPr>
              <a:t>Checked phone's storage space and is under 20Mb </a:t>
            </a:r>
          </a:p>
          <a:p>
            <a:pPr lvl="1"/>
            <a:endParaRPr lang="en-US" sz="2000">
              <a:cs typeface="Arial"/>
            </a:endParaRPr>
          </a:p>
          <a:p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72995-F77E-F4EE-6800-2BE445541146}"/>
              </a:ext>
            </a:extLst>
          </p:cNvPr>
          <p:cNvSpPr txBox="1"/>
          <p:nvPr/>
        </p:nvSpPr>
        <p:spPr>
          <a:xfrm>
            <a:off x="4776583" y="2045836"/>
            <a:ext cx="4109462" cy="4013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Game Functionality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Chess pieces move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Pieces move in a legal way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Pieces move where clicked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Chess Rules are correct 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User Interface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Pieces and Board are visible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Highlighted boxes appear to guide the user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cs typeface="Arial"/>
              </a:rPr>
              <a:t>Pawn promotion appears when needed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>
                <a:cs typeface="Arial"/>
              </a:rPr>
              <a:t>Game over appear when there is a winner </a:t>
            </a:r>
            <a:endParaRPr lang="en-US" sz="1600">
              <a:ea typeface="+mn-lt"/>
              <a:cs typeface="+mn-lt"/>
            </a:endParaRPr>
          </a:p>
          <a:p>
            <a:pPr algn="l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035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C745-2702-6392-8BA0-10F0C80E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App Functionality </a:t>
            </a:r>
            <a:br>
              <a:rPr lang="en-US">
                <a:cs typeface="Arial"/>
              </a:rPr>
            </a:br>
            <a:r>
              <a:rPr lang="en-US" sz="1400">
                <a:cs typeface="Arial"/>
              </a:rPr>
              <a:t>Jose Herrera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0EDD95-16FC-8D8D-B040-FBDCEF636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64" r="-389" b="56987"/>
          <a:stretch/>
        </p:blipFill>
        <p:spPr>
          <a:xfrm>
            <a:off x="5468744" y="1860231"/>
            <a:ext cx="3467414" cy="1059026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BABE15-AB0A-5C90-7FA1-5E4984FD6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03" t="15432" r="24375" b="15123"/>
          <a:stretch/>
        </p:blipFill>
        <p:spPr>
          <a:xfrm>
            <a:off x="3066976" y="1856931"/>
            <a:ext cx="2085704" cy="411511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151D5-6304-680C-E74B-387A330E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6" y="1851927"/>
            <a:ext cx="1981688" cy="4114800"/>
          </a:xfrm>
          <a:prstGeom prst="rect">
            <a:avLst/>
          </a:prstGeom>
        </p:spPr>
      </p:pic>
      <p:pic>
        <p:nvPicPr>
          <p:cNvPr id="3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A6FFF09-CDF3-1A03-7CCB-A9469DF60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66" y="3273504"/>
            <a:ext cx="2946902" cy="26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63706B84-7E3A-E855-560E-52B7DF833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388" t="17030" r="25430" b="15502"/>
          <a:stretch/>
        </p:blipFill>
        <p:spPr>
          <a:xfrm>
            <a:off x="610086" y="1933636"/>
            <a:ext cx="1317820" cy="27505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4348EE-75DF-E165-5610-292CD7B9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Game Functionality </a:t>
            </a:r>
            <a:br>
              <a:rPr lang="en-US">
                <a:cs typeface="Arial"/>
              </a:rPr>
            </a:br>
            <a:r>
              <a:rPr lang="en-US" sz="1400">
                <a:cs typeface="Arial"/>
              </a:rPr>
              <a:t>Jose Herrera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CEDCE65-1AA4-3016-BCF8-52E375C33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10" t="15333" r="25328" b="16333"/>
          <a:stretch/>
        </p:blipFill>
        <p:spPr>
          <a:xfrm>
            <a:off x="2285369" y="1864195"/>
            <a:ext cx="1386612" cy="283429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5657AFD-AB27-2F75-5A2C-CA540DA4D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18" t="15854" r="25214" b="16159"/>
          <a:stretch/>
        </p:blipFill>
        <p:spPr>
          <a:xfrm>
            <a:off x="4071135" y="1865826"/>
            <a:ext cx="1377713" cy="2834315"/>
          </a:xfrm>
          <a:prstGeom prst="rect">
            <a:avLst/>
          </a:prstGeom>
        </p:spPr>
      </p:pic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8403A658-3F1B-F386-40CD-D81065480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873" y="1929579"/>
            <a:ext cx="2743200" cy="27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2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4C40-3561-8E37-596B-3B9F65A3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Intelligence Design</a:t>
            </a:r>
            <a:br>
              <a:rPr lang="en-US"/>
            </a:br>
            <a:r>
              <a:rPr lang="en-US" sz="2200"/>
              <a:t>Travis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AE3D-333D-3D47-CC99-67E84C0B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Recurrent Neural Network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Tanh and </a:t>
            </a:r>
            <a:r>
              <a:rPr lang="en-US" sz="2000" err="1"/>
              <a:t>ReLU</a:t>
            </a:r>
            <a:r>
              <a:rPr lang="en-US" sz="2000"/>
              <a:t> activations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Preprocessed 50,000 chess games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Splitting board states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Splitting legal moves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Evaluating moves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Validations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Independent piece movement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Elo rating of A.I.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Move time</a:t>
            </a:r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3704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D839-9025-FE65-1CBC-F4975224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Intelligence Design</a:t>
            </a:r>
            <a:br>
              <a:rPr lang="en-US"/>
            </a:br>
            <a:r>
              <a:rPr lang="en-US" sz="2200"/>
              <a:t>Travis Head</a:t>
            </a:r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9854562-4B37-E06A-AE3F-3E62149D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97" y="1869410"/>
            <a:ext cx="3266983" cy="40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FD9CE-2457-5C1F-B5D5-82A01948A8F8}"/>
              </a:ext>
            </a:extLst>
          </p:cNvPr>
          <p:cNvSpPr txBox="1"/>
          <p:nvPr/>
        </p:nvSpPr>
        <p:spPr>
          <a:xfrm>
            <a:off x="4252403" y="2015231"/>
            <a:ext cx="326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Accuracy: 43.944%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9F4393B-734D-EA46-FFCB-3163C56B7A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5479197"/>
                  </p:ext>
                </p:extLst>
              </p:nvPr>
            </p:nvGraphicFramePr>
            <p:xfrm>
              <a:off x="3990512" y="3639834"/>
              <a:ext cx="4159189" cy="24734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C9F4393B-734D-EA46-FFCB-3163C56B7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0512" y="3639834"/>
                <a:ext cx="4159189" cy="247345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655931-515C-0D03-3F06-AF2BCE7DB0F2}"/>
              </a:ext>
            </a:extLst>
          </p:cNvPr>
          <p:cNvSpPr txBox="1"/>
          <p:nvPr/>
        </p:nvSpPr>
        <p:spPr>
          <a:xfrm>
            <a:off x="4252403" y="2443229"/>
            <a:ext cx="399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Average time to move: 0.28 seconds</a:t>
            </a:r>
          </a:p>
        </p:txBody>
      </p:sp>
    </p:spTree>
    <p:extLst>
      <p:ext uri="{BB962C8B-B14F-4D97-AF65-F5344CB8AC3E}">
        <p14:creationId xmlns:p14="http://schemas.microsoft.com/office/powerpoint/2010/main" val="135458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B82-21F8-E979-A976-9F8D0CF6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Intelligence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D9E68A-96EB-A63E-9B98-C456F6B35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29374"/>
              </p:ext>
            </p:extLst>
          </p:nvPr>
        </p:nvGraphicFramePr>
        <p:xfrm>
          <a:off x="892206" y="2467992"/>
          <a:ext cx="2845294" cy="2996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647">
                  <a:extLst>
                    <a:ext uri="{9D8B030D-6E8A-4147-A177-3AD203B41FA5}">
                      <a16:colId xmlns:a16="http://schemas.microsoft.com/office/drawing/2014/main" val="3906236272"/>
                    </a:ext>
                  </a:extLst>
                </a:gridCol>
                <a:gridCol w="1422647">
                  <a:extLst>
                    <a:ext uri="{9D8B030D-6E8A-4147-A177-3AD203B41FA5}">
                      <a16:colId xmlns:a16="http://schemas.microsoft.com/office/drawing/2014/main" val="2636667241"/>
                    </a:ext>
                  </a:extLst>
                </a:gridCol>
              </a:tblGrid>
              <a:tr h="66974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Pieces 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23970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880938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Knight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10468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Bishop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87628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356056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Queen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1836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highlight>
                            <a:srgbClr val="00FF00"/>
                          </a:highlight>
                        </a:rPr>
                        <a:t>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9526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B987A0-4C5B-BB57-D170-049EC866B2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214153"/>
              </p:ext>
            </p:extLst>
          </p:nvPr>
        </p:nvGraphicFramePr>
        <p:xfrm>
          <a:off x="4030462" y="2490187"/>
          <a:ext cx="4656338" cy="299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698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On-screen Show (4:3)</PresentationFormat>
  <Paragraphs>141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ECEN 404 Final Presentation Team 15: Rogue Chess App Jose Herrera, Travis Head Sponsor: Pranav Dhulipala  TA: Eric Robles </vt:lpstr>
      <vt:lpstr>Problem Overview</vt:lpstr>
      <vt:lpstr>Integrated System Diagram  </vt:lpstr>
      <vt:lpstr>App &amp; Game Functionality Jose Herrera</vt:lpstr>
      <vt:lpstr>App Functionality  Jose Herrera</vt:lpstr>
      <vt:lpstr>Game Functionality  Jose Herrera</vt:lpstr>
      <vt:lpstr>Artificial Intelligence Design Travis Head</vt:lpstr>
      <vt:lpstr>Artificial Intelligence Design Travis Head</vt:lpstr>
      <vt:lpstr>Artificial Intelligence Validation</vt:lpstr>
      <vt:lpstr>Integrated System Results</vt:lpstr>
      <vt:lpstr>Integrated System Results</vt:lpstr>
      <vt:lpstr>Project Mitigation</vt:lpstr>
      <vt:lpstr>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Herrera, Jose</cp:lastModifiedBy>
  <cp:revision>46</cp:revision>
  <dcterms:created xsi:type="dcterms:W3CDTF">2013-06-18T16:37:55Z</dcterms:created>
  <dcterms:modified xsi:type="dcterms:W3CDTF">2022-11-13T23:12:45Z</dcterms:modified>
</cp:coreProperties>
</file>